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35" r:id="rId2"/>
  </p:sldMasterIdLst>
  <p:notesMasterIdLst>
    <p:notesMasterId r:id="rId16"/>
  </p:notesMasterIdLst>
  <p:handoutMasterIdLst>
    <p:handoutMasterId r:id="rId17"/>
  </p:handoutMasterIdLst>
  <p:sldIdLst>
    <p:sldId id="256" r:id="rId3"/>
    <p:sldId id="366" r:id="rId4"/>
    <p:sldId id="404" r:id="rId5"/>
    <p:sldId id="367" r:id="rId6"/>
    <p:sldId id="372" r:id="rId7"/>
    <p:sldId id="368" r:id="rId8"/>
    <p:sldId id="369" r:id="rId9"/>
    <p:sldId id="374" r:id="rId10"/>
    <p:sldId id="370" r:id="rId11"/>
    <p:sldId id="371" r:id="rId12"/>
    <p:sldId id="389" r:id="rId13"/>
    <p:sldId id="390" r:id="rId14"/>
    <p:sldId id="407" r:id="rId15"/>
  </p:sldIdLst>
  <p:sldSz cx="12192000" cy="6858000"/>
  <p:notesSz cx="6797675" cy="987425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8220" autoAdjust="0"/>
    <p:restoredTop sz="94627" autoAdjust="0"/>
  </p:normalViewPr>
  <p:slideViewPr>
    <p:cSldViewPr>
      <p:cViewPr varScale="1">
        <p:scale>
          <a:sx n="101" d="100"/>
          <a:sy n="101" d="100"/>
        </p:scale>
        <p:origin x="138" y="18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de-DE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de-DE"/>
          </a:p>
        </p:txBody>
      </p:sp>
      <p:sp>
        <p:nvSpPr>
          <p:cNvPr id="357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de-DE"/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D3A39E3F-881B-498F-A009-659474AB46D0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CE7956CE-0C9A-4B29-87EB-65EDAD46F507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2E4D21-EE14-4DA5-AA11-F33EA630DE02}" type="slidenum">
              <a:rPr lang="de-DE"/>
              <a:pPr/>
              <a:t>1</a:t>
            </a:fld>
            <a:endParaRPr lang="de-DE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613977-9681-4964-820B-67354A547054}" type="slidenum">
              <a:rPr lang="de-DE"/>
              <a:pPr/>
              <a:t>11</a:t>
            </a:fld>
            <a:endParaRPr lang="de-DE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613977-9681-4964-820B-67354A547054}" type="slidenum">
              <a:rPr lang="de-DE"/>
              <a:pPr/>
              <a:t>12</a:t>
            </a:fld>
            <a:endParaRPr lang="de-DE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0C3D47-3EDB-42A3-9CCF-0588C6EEF370}" type="slidenum">
              <a:rPr lang="de-DE"/>
              <a:pPr/>
              <a:t>13</a:t>
            </a:fld>
            <a:endParaRPr lang="de-DE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3091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41D49E-CE94-4311-B4E6-195C2014D318}" type="slidenum">
              <a:rPr lang="de-DE"/>
              <a:pPr/>
              <a:t>2</a:t>
            </a:fld>
            <a:endParaRPr lang="de-DE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37EDE-1FEA-4AE5-864C-80F6A103E222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38A276-1D10-469D-AAF8-6749882232E9}" type="slidenum">
              <a:rPr lang="de-DE"/>
              <a:pPr/>
              <a:t>5</a:t>
            </a:fld>
            <a:endParaRPr lang="de-DE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EF067-309F-4C16-857B-B54E67C554F3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37EDE-1FEA-4AE5-864C-80F6A103E222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D495AD-269F-40E0-91AD-8E33BBEF50A1}" type="slidenum">
              <a:rPr lang="de-DE"/>
              <a:pPr/>
              <a:t>8</a:t>
            </a:fld>
            <a:endParaRPr lang="de-DE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0C3D47-3EDB-42A3-9CCF-0588C6EEF370}" type="slidenum">
              <a:rPr lang="de-DE"/>
              <a:pPr/>
              <a:t>9</a:t>
            </a:fld>
            <a:endParaRPr lang="de-DE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24210-423B-4149-A607-1BD48240F249}" type="slidenum">
              <a:rPr lang="de-DE"/>
              <a:pPr/>
              <a:t>10</a:t>
            </a:fld>
            <a:endParaRPr lang="de-DE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0879C25-0E6F-47B7-8C43-2D5D6FC071EE}"/>
              </a:ext>
            </a:extLst>
          </p:cNvPr>
          <p:cNvSpPr/>
          <p:nvPr/>
        </p:nvSpPr>
        <p:spPr>
          <a:xfrm>
            <a:off x="0" y="2250"/>
            <a:ext cx="12192000" cy="6855751"/>
          </a:xfrm>
          <a:prstGeom prst="rect">
            <a:avLst/>
          </a:prstGeom>
          <a:solidFill>
            <a:srgbClr val="2E2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013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79313F93-04EB-4782-9A66-CBF5C7582D04}"/>
              </a:ext>
            </a:extLst>
          </p:cNvPr>
          <p:cNvSpPr/>
          <p:nvPr/>
        </p:nvSpPr>
        <p:spPr>
          <a:xfrm>
            <a:off x="3096001" y="1353853"/>
            <a:ext cx="9096000" cy="5504147"/>
          </a:xfrm>
          <a:prstGeom prst="rect">
            <a:avLst/>
          </a:prstGeom>
          <a:solidFill>
            <a:srgbClr val="462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013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CD8D1592-B93B-4277-A6F4-EB9A14460AF1}"/>
              </a:ext>
            </a:extLst>
          </p:cNvPr>
          <p:cNvSpPr/>
          <p:nvPr/>
        </p:nvSpPr>
        <p:spPr>
          <a:xfrm>
            <a:off x="0" y="1353853"/>
            <a:ext cx="3096000" cy="5504147"/>
          </a:xfrm>
          <a:prstGeom prst="rect">
            <a:avLst/>
          </a:prstGeom>
          <a:solidFill>
            <a:srgbClr val="6E2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013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641F0B1-C7CD-401E-AEB2-625003BA375D}"/>
              </a:ext>
            </a:extLst>
          </p:cNvPr>
          <p:cNvSpPr/>
          <p:nvPr/>
        </p:nvSpPr>
        <p:spPr>
          <a:xfrm>
            <a:off x="0" y="1"/>
            <a:ext cx="3096000" cy="1353851"/>
          </a:xfrm>
          <a:prstGeom prst="rect">
            <a:avLst/>
          </a:prstGeom>
          <a:solidFill>
            <a:srgbClr val="5A25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013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EBF91B-96CA-4D53-A76C-1C16AF0111F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30253" y="2077737"/>
            <a:ext cx="8608457" cy="1867177"/>
          </a:xfrm>
        </p:spPr>
        <p:txBody>
          <a:bodyPr wrap="square" anchor="t" anchorCtr="0">
            <a:noAutofit/>
          </a:bodyPr>
          <a:lstStyle>
            <a:lvl1pPr algn="l">
              <a:lnSpc>
                <a:spcPts val="4533"/>
              </a:lnSpc>
              <a:defRPr sz="42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Präsentationstitel</a:t>
            </a:r>
            <a:br>
              <a:rPr lang="de-DE" dirty="0"/>
            </a:br>
            <a:r>
              <a:rPr lang="de-DE" dirty="0"/>
              <a:t>2-zeilig</a:t>
            </a:r>
            <a:br>
              <a:rPr lang="de-DE" dirty="0"/>
            </a:br>
            <a:r>
              <a:rPr lang="de-DE" dirty="0"/>
              <a:t>3-zeilig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6908F0-7A29-49A3-ACEA-92F22518D9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30253" y="4105928"/>
            <a:ext cx="8608457" cy="882457"/>
          </a:xfrm>
        </p:spPr>
        <p:txBody>
          <a:bodyPr>
            <a:normAutofit/>
          </a:bodyPr>
          <a:lstStyle>
            <a:lvl1pPr marL="0" indent="0" algn="l">
              <a:lnSpc>
                <a:spcPts val="2267"/>
              </a:lnSpc>
              <a:spcBef>
                <a:spcPts val="0"/>
              </a:spcBef>
              <a:buNone/>
              <a:defRPr sz="173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DE" dirty="0"/>
              <a:t>Zusätzliche Informationen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7563A7-7C69-40B5-B5DB-AFA7376AAC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000" y="6471388"/>
            <a:ext cx="763200" cy="215444"/>
          </a:xfrm>
        </p:spPr>
        <p:txBody>
          <a:bodyPr>
            <a:spAutoFit/>
          </a:bodyPr>
          <a:lstStyle>
            <a:lvl1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D08D21-A142-4719-B1D0-7F2166504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8485" y="6486777"/>
            <a:ext cx="512315" cy="215444"/>
          </a:xfrm>
        </p:spPr>
        <p:txBody>
          <a:bodyPr wrap="square" anchor="b" anchorCtr="0">
            <a:spAutoFit/>
          </a:bodyPr>
          <a:lstStyle>
            <a:lvl1pPr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69" y="426022"/>
            <a:ext cx="2294648" cy="55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469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reisdiagramm N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5CAB1E-401E-4FAE-95B8-00440C806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6547" y="384000"/>
            <a:ext cx="11599139" cy="926400"/>
          </a:xfrm>
        </p:spPr>
        <p:txBody>
          <a:bodyPr anchor="t" anchorCtr="0">
            <a:noAutofit/>
          </a:bodyPr>
          <a:lstStyle>
            <a:lvl1pPr>
              <a:lnSpc>
                <a:spcPts val="2933"/>
              </a:lnSpc>
              <a:defRPr sz="26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Kreisdiagramm Titel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664A69-CA61-4F20-8FEA-B0C1D42CE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6547" y="1392712"/>
            <a:ext cx="2940160" cy="4791272"/>
          </a:xfrm>
        </p:spPr>
        <p:txBody>
          <a:bodyPr>
            <a:noAutofit/>
          </a:bodyPr>
          <a:lstStyle>
            <a:lvl1pPr marL="0" indent="0">
              <a:lnSpc>
                <a:spcPts val="2533"/>
              </a:lnSpc>
              <a:spcBef>
                <a:spcPts val="0"/>
              </a:spcBef>
              <a:buFontTx/>
              <a:buNone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0472" indent="-24341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23706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07508" indent="-279393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3619" indent="-249760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</a:t>
            </a:r>
            <a:br>
              <a:rPr lang="de-DE" dirty="0"/>
            </a:br>
            <a:r>
              <a:rPr lang="de-DE" dirty="0"/>
              <a:t>Textmasters bearbeiten</a:t>
            </a:r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  <p:sp>
        <p:nvSpPr>
          <p:cNvPr id="7" name="bk object 16">
            <a:extLst>
              <a:ext uri="{FF2B5EF4-FFF2-40B4-BE49-F238E27FC236}">
                <a16:creationId xmlns:a16="http://schemas.microsoft.com/office/drawing/2014/main" id="{1BBD970B-0043-4FF6-9471-23B5643CD648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73F344-C8C8-4D4B-AB41-EEE79CA2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708" y="6486983"/>
            <a:ext cx="704039" cy="215444"/>
          </a:xfrm>
        </p:spPr>
        <p:txBody>
          <a:bodyPr wrap="none" anchor="b" anchorCtr="0">
            <a:spAutoFit/>
          </a:bodyPr>
          <a:lstStyle>
            <a:lvl1pPr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BAC880-80BF-444C-A3E4-6C14DA0C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109" y="6486983"/>
            <a:ext cx="4058385" cy="215444"/>
          </a:xfrm>
        </p:spPr>
        <p:txBody>
          <a:bodyPr wrap="square" anchor="b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0D7B74-7878-421D-8AF5-5DE2F6CC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6141" y="6486983"/>
            <a:ext cx="394659" cy="215444"/>
          </a:xfrm>
        </p:spPr>
        <p:txBody>
          <a:bodyPr wrap="none" anchor="b" anchorCtr="0">
            <a:spAutoFit/>
          </a:bodyPr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Diagrammplatzhalter 9">
            <a:extLst>
              <a:ext uri="{FF2B5EF4-FFF2-40B4-BE49-F238E27FC236}">
                <a16:creationId xmlns:a16="http://schemas.microsoft.com/office/drawing/2014/main" id="{6E54041A-9358-4CBC-98F6-DF5DD989DF72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509285" y="1392711"/>
            <a:ext cx="8366400" cy="4790400"/>
          </a:xfrm>
        </p:spPr>
        <p:txBody>
          <a:bodyPr/>
          <a:lstStyle/>
          <a:p>
            <a:r>
              <a:rPr lang="de-DE" smtClean="0"/>
              <a:t>Diagramm durch Klicken auf Symbol hinzufügen</a:t>
            </a:r>
            <a:endParaRPr lang="de-DE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51411"/>
            <a:ext cx="930691" cy="29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340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ng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k object 16">
            <a:extLst>
              <a:ext uri="{FF2B5EF4-FFF2-40B4-BE49-F238E27FC236}">
                <a16:creationId xmlns:a16="http://schemas.microsoft.com/office/drawing/2014/main" id="{1BBD970B-0043-4FF6-9471-23B5643CD648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5CAB1E-401E-4FAE-95B8-00440C806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400" y="384000"/>
            <a:ext cx="11599139" cy="926400"/>
          </a:xfrm>
        </p:spPr>
        <p:txBody>
          <a:bodyPr anchor="t" anchorCtr="0">
            <a:noAutofit/>
          </a:bodyPr>
          <a:lstStyle>
            <a:lvl1pPr>
              <a:lnSpc>
                <a:spcPts val="2933"/>
              </a:lnSpc>
              <a:defRPr sz="26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Ringdiagramm Titel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664A69-CA61-4F20-8FEA-B0C1D42CE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8400" y="1392000"/>
            <a:ext cx="2942400" cy="4791984"/>
          </a:xfrm>
        </p:spPr>
        <p:txBody>
          <a:bodyPr>
            <a:noAutofit/>
          </a:bodyPr>
          <a:lstStyle>
            <a:lvl1pPr marL="0" indent="0">
              <a:lnSpc>
                <a:spcPts val="2533"/>
              </a:lnSpc>
              <a:spcBef>
                <a:spcPts val="0"/>
              </a:spcBef>
              <a:buFontTx/>
              <a:buNone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0472" indent="-24341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23706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07508" indent="-279393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3619" indent="-249760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</a:t>
            </a:r>
            <a:br>
              <a:rPr lang="de-DE" dirty="0"/>
            </a:br>
            <a:r>
              <a:rPr lang="de-DE" dirty="0"/>
              <a:t>Textmasters bearbeiten</a:t>
            </a:r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73F344-C8C8-4D4B-AB41-EEE79CA2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708" y="6486983"/>
            <a:ext cx="704039" cy="215444"/>
          </a:xfrm>
        </p:spPr>
        <p:txBody>
          <a:bodyPr wrap="none" anchor="b" anchorCtr="0">
            <a:spAutoFit/>
          </a:bodyPr>
          <a:lstStyle>
            <a:lvl1pPr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BAC880-80BF-444C-A3E4-6C14DA0C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109" y="6486983"/>
            <a:ext cx="4058385" cy="215444"/>
          </a:xfrm>
        </p:spPr>
        <p:txBody>
          <a:bodyPr wrap="square" anchor="b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0D7B74-7878-421D-8AF5-5DE2F6CC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6141" y="6486983"/>
            <a:ext cx="394659" cy="215444"/>
          </a:xfrm>
        </p:spPr>
        <p:txBody>
          <a:bodyPr wrap="none" anchor="b" anchorCtr="0">
            <a:spAutoFit/>
          </a:bodyPr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sp>
        <p:nvSpPr>
          <p:cNvPr id="19" name="Diagrammplatzhalter 18">
            <a:extLst>
              <a:ext uri="{FF2B5EF4-FFF2-40B4-BE49-F238E27FC236}">
                <a16:creationId xmlns:a16="http://schemas.microsoft.com/office/drawing/2014/main" id="{0894B622-4156-48FD-A2A6-E12A85EAF10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511139" y="1392711"/>
            <a:ext cx="8366400" cy="4790400"/>
          </a:xfrm>
        </p:spPr>
        <p:txBody>
          <a:bodyPr/>
          <a:lstStyle/>
          <a:p>
            <a:r>
              <a:rPr lang="de-DE" smtClean="0"/>
              <a:t>Diagramm durch Klicken auf Symbol hinzufügen</a:t>
            </a:r>
            <a:endParaRPr lang="de-DE" dirty="0"/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100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lken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k object 16">
            <a:extLst>
              <a:ext uri="{FF2B5EF4-FFF2-40B4-BE49-F238E27FC236}">
                <a16:creationId xmlns:a16="http://schemas.microsoft.com/office/drawing/2014/main" id="{1BBD970B-0043-4FF6-9471-23B5643CD648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5CAB1E-401E-4FAE-95B8-00440C806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400" y="384000"/>
            <a:ext cx="11599139" cy="926400"/>
          </a:xfrm>
        </p:spPr>
        <p:txBody>
          <a:bodyPr anchor="t" anchorCtr="0">
            <a:noAutofit/>
          </a:bodyPr>
          <a:lstStyle>
            <a:lvl1pPr>
              <a:lnSpc>
                <a:spcPts val="2933"/>
              </a:lnSpc>
              <a:defRPr sz="26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Balkendiagramm Titel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664A69-CA61-4F20-8FEA-B0C1D42CE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8400" y="1392000"/>
            <a:ext cx="2942400" cy="4791984"/>
          </a:xfrm>
        </p:spPr>
        <p:txBody>
          <a:bodyPr>
            <a:noAutofit/>
          </a:bodyPr>
          <a:lstStyle>
            <a:lvl1pPr marL="0" indent="0">
              <a:lnSpc>
                <a:spcPts val="2533"/>
              </a:lnSpc>
              <a:spcBef>
                <a:spcPts val="0"/>
              </a:spcBef>
              <a:buFontTx/>
              <a:buNone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0472" indent="-24341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23706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07508" indent="-279393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3619" indent="-249760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</a:t>
            </a:r>
            <a:br>
              <a:rPr lang="de-DE" dirty="0"/>
            </a:br>
            <a:r>
              <a:rPr lang="de-DE" dirty="0"/>
              <a:t>Textmasters bearbeiten</a:t>
            </a:r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73F344-C8C8-4D4B-AB41-EEE79CA2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708" y="6486983"/>
            <a:ext cx="704039" cy="215444"/>
          </a:xfrm>
        </p:spPr>
        <p:txBody>
          <a:bodyPr wrap="none" anchor="b" anchorCtr="0">
            <a:spAutoFit/>
          </a:bodyPr>
          <a:lstStyle>
            <a:lvl1pPr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BAC880-80BF-444C-A3E4-6C14DA0C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109" y="6486983"/>
            <a:ext cx="4058385" cy="215444"/>
          </a:xfrm>
        </p:spPr>
        <p:txBody>
          <a:bodyPr wrap="square" anchor="b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0D7B74-7878-421D-8AF5-5DE2F6CC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6141" y="6486983"/>
            <a:ext cx="394659" cy="215444"/>
          </a:xfrm>
        </p:spPr>
        <p:txBody>
          <a:bodyPr wrap="none" anchor="b" anchorCtr="0">
            <a:spAutoFit/>
          </a:bodyPr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Diagrammplatzhalter 9">
            <a:extLst>
              <a:ext uri="{FF2B5EF4-FFF2-40B4-BE49-F238E27FC236}">
                <a16:creationId xmlns:a16="http://schemas.microsoft.com/office/drawing/2014/main" id="{DC9F3002-B0CE-4FAF-937E-34B4018F29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511139" y="1392711"/>
            <a:ext cx="8366400" cy="4790400"/>
          </a:xfrm>
        </p:spPr>
        <p:txBody>
          <a:bodyPr/>
          <a:lstStyle/>
          <a:p>
            <a:r>
              <a:rPr lang="de-DE" smtClean="0"/>
              <a:t>Diagramm durch Klicken auf Symbol hinzufügen</a:t>
            </a:r>
            <a:endParaRPr lang="de-DE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43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äulen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k object 16">
            <a:extLst>
              <a:ext uri="{FF2B5EF4-FFF2-40B4-BE49-F238E27FC236}">
                <a16:creationId xmlns:a16="http://schemas.microsoft.com/office/drawing/2014/main" id="{1BBD970B-0043-4FF6-9471-23B5643CD648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5CAB1E-401E-4FAE-95B8-00440C806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400" y="384000"/>
            <a:ext cx="11599139" cy="926400"/>
          </a:xfrm>
        </p:spPr>
        <p:txBody>
          <a:bodyPr anchor="t" anchorCtr="0">
            <a:noAutofit/>
          </a:bodyPr>
          <a:lstStyle>
            <a:lvl1pPr>
              <a:lnSpc>
                <a:spcPts val="2933"/>
              </a:lnSpc>
              <a:defRPr sz="26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Säulendiagramm Titel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664A69-CA61-4F20-8FEA-B0C1D42CE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8400" y="1392000"/>
            <a:ext cx="2942400" cy="4791984"/>
          </a:xfrm>
        </p:spPr>
        <p:txBody>
          <a:bodyPr>
            <a:noAutofit/>
          </a:bodyPr>
          <a:lstStyle>
            <a:lvl1pPr marL="0" indent="0">
              <a:lnSpc>
                <a:spcPts val="2533"/>
              </a:lnSpc>
              <a:spcBef>
                <a:spcPts val="0"/>
              </a:spcBef>
              <a:buFontTx/>
              <a:buNone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0472" indent="-24341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23706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07508" indent="-279393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3619" indent="-249760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</a:t>
            </a:r>
            <a:br>
              <a:rPr lang="de-DE" dirty="0"/>
            </a:br>
            <a:r>
              <a:rPr lang="de-DE" dirty="0"/>
              <a:t>Textmasters bearbeiten</a:t>
            </a:r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73F344-C8C8-4D4B-AB41-EEE79CA2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708" y="6486983"/>
            <a:ext cx="704039" cy="215444"/>
          </a:xfrm>
        </p:spPr>
        <p:txBody>
          <a:bodyPr wrap="none" anchor="b" anchorCtr="0">
            <a:spAutoFit/>
          </a:bodyPr>
          <a:lstStyle>
            <a:lvl1pPr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BAC880-80BF-444C-A3E4-6C14DA0C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109" y="6486983"/>
            <a:ext cx="4058385" cy="215444"/>
          </a:xfrm>
        </p:spPr>
        <p:txBody>
          <a:bodyPr wrap="square" anchor="b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0D7B74-7878-421D-8AF5-5DE2F6CC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6141" y="6486983"/>
            <a:ext cx="394659" cy="215444"/>
          </a:xfrm>
        </p:spPr>
        <p:txBody>
          <a:bodyPr wrap="none" anchor="b" anchorCtr="0">
            <a:spAutoFit/>
          </a:bodyPr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Diagrammplatzhalter 9">
            <a:extLst>
              <a:ext uri="{FF2B5EF4-FFF2-40B4-BE49-F238E27FC236}">
                <a16:creationId xmlns:a16="http://schemas.microsoft.com/office/drawing/2014/main" id="{3163230B-6FF3-44B4-9E1A-F6BCDA4D229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510844" y="1392711"/>
            <a:ext cx="8366695" cy="4790400"/>
          </a:xfrm>
        </p:spPr>
        <p:txBody>
          <a:bodyPr/>
          <a:lstStyle/>
          <a:p>
            <a:r>
              <a:rPr lang="de-DE" smtClean="0"/>
              <a:t>Diagramm durch Klicken auf Symbol hinzufügen</a:t>
            </a:r>
            <a:endParaRPr lang="de-DE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642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DA352C0E-E80B-4C61-919C-FAFFAFF48F33}"/>
              </a:ext>
            </a:extLst>
          </p:cNvPr>
          <p:cNvGrpSpPr/>
          <p:nvPr/>
        </p:nvGrpSpPr>
        <p:grpSpPr>
          <a:xfrm>
            <a:off x="1" y="2"/>
            <a:ext cx="12192001" cy="6857999"/>
            <a:chOff x="0" y="1"/>
            <a:chExt cx="9144001" cy="5143499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AD859CDE-8198-4FD4-92C9-01DE7E65EB2A}"/>
                </a:ext>
              </a:extLst>
            </p:cNvPr>
            <p:cNvSpPr/>
            <p:nvPr userDrawn="1"/>
          </p:nvSpPr>
          <p:spPr>
            <a:xfrm>
              <a:off x="0" y="1687"/>
              <a:ext cx="9144000" cy="5141813"/>
            </a:xfrm>
            <a:prstGeom prst="rect">
              <a:avLst/>
            </a:prstGeom>
            <a:solidFill>
              <a:srgbClr val="2E26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de-DE" sz="1013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B7CE5A51-A55F-4B34-B6D4-5644717CACD1}"/>
                </a:ext>
              </a:extLst>
            </p:cNvPr>
            <p:cNvSpPr/>
            <p:nvPr userDrawn="1"/>
          </p:nvSpPr>
          <p:spPr>
            <a:xfrm>
              <a:off x="2322001" y="1015390"/>
              <a:ext cx="6822000" cy="4128110"/>
            </a:xfrm>
            <a:prstGeom prst="rect">
              <a:avLst/>
            </a:prstGeom>
            <a:solidFill>
              <a:srgbClr val="4626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de-DE" sz="1013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DA487335-FB44-4EC6-87FF-4DCF664FEE1A}"/>
                </a:ext>
              </a:extLst>
            </p:cNvPr>
            <p:cNvSpPr/>
            <p:nvPr userDrawn="1"/>
          </p:nvSpPr>
          <p:spPr>
            <a:xfrm>
              <a:off x="0" y="1015390"/>
              <a:ext cx="2322000" cy="4128110"/>
            </a:xfrm>
            <a:prstGeom prst="rect">
              <a:avLst/>
            </a:prstGeom>
            <a:solidFill>
              <a:srgbClr val="6E2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de-DE" sz="1013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D5FAB017-BD05-4902-B0C8-3E48D225D8DC}"/>
                </a:ext>
              </a:extLst>
            </p:cNvPr>
            <p:cNvSpPr/>
            <p:nvPr userDrawn="1"/>
          </p:nvSpPr>
          <p:spPr>
            <a:xfrm>
              <a:off x="0" y="1"/>
              <a:ext cx="2322000" cy="1015388"/>
            </a:xfrm>
            <a:prstGeom prst="rect">
              <a:avLst/>
            </a:prstGeom>
            <a:solidFill>
              <a:srgbClr val="5A25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de-DE" sz="1013"/>
            </a:p>
          </p:txBody>
        </p:sp>
      </p:grp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3D00E32-17E9-4DFE-AB0C-630DC59AF5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83201" y="2059201"/>
            <a:ext cx="5820833" cy="683329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4267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Vielen Dank!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69" y="359284"/>
            <a:ext cx="1767844" cy="56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107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42A134-78C2-4FE7-84AC-B5BEDBBEC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1926CC-A453-4F5F-8B65-385623D86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8E6AA8-C18B-42E7-BC0C-B71945E20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A71B71-856C-488B-92E5-AE7E1C28D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3FE498-C9C2-4CB3-909D-0410EE92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3339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16C5A7-1854-46BE-AE45-FA5DB0101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FB411D-11A8-4315-A352-2707BA2960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69F01B-6A16-45B9-A95E-F5ED746E9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D37ACEA-2E35-4E84-B1BF-7D6F02435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20E897-8AA7-43AB-A370-C2DC77838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DD2F59-BA04-4C14-92C6-1E2CECD8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25201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F0120C-CC9E-4BDE-A1D4-9283E82C4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C138B9-ED93-4264-9CD2-58A710FE3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A3431B-8566-41C1-B4F8-CCD5E59DA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57FD90E-C727-4395-9DF6-C308BA30A4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E9ADEB0-DD03-4A86-B782-81F0A3A9AD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EEABDB8-EB8D-48D6-9C1F-780B04E17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C019A74-41AA-4B02-B038-291ACEAEE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038847-E35C-47AD-9B78-6EFB9E377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1173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4CC9D86-BDA0-4123-88C3-39F03EA1E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A779DE0-6E9A-40AB-9CB8-B6D8919DB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7C9C625-40F1-41C3-9D73-630520DCC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048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514514-7085-49BC-B2DA-F67DDF817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C816E7-CBE5-4D29-A9AF-6BEF90902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2FE7ECE-F1DD-4F6F-AD94-BE12E43F3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7F9A35-E827-4FF1-A317-0AAB9E9E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879446-3744-400E-8152-40D189842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EA3529A-811F-44FF-9252-6101895F5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747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py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k object 16">
            <a:extLst>
              <a:ext uri="{FF2B5EF4-FFF2-40B4-BE49-F238E27FC236}">
                <a16:creationId xmlns:a16="http://schemas.microsoft.com/office/drawing/2014/main" id="{1BBD970B-0043-4FF6-9471-23B5643CD648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5CAB1E-401E-4FAE-95B8-00440C806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545" y="384001"/>
            <a:ext cx="11599139" cy="925335"/>
          </a:xfrm>
        </p:spPr>
        <p:txBody>
          <a:bodyPr anchor="t" anchorCtr="0">
            <a:noAutofit/>
          </a:bodyPr>
          <a:lstStyle>
            <a:lvl1pPr>
              <a:lnSpc>
                <a:spcPts val="2933"/>
              </a:lnSpc>
              <a:defRPr sz="26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664A69-CA61-4F20-8FEA-B0C1D42CE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545" y="1392000"/>
            <a:ext cx="11599139" cy="4351339"/>
          </a:xfrm>
        </p:spPr>
        <p:txBody>
          <a:bodyPr>
            <a:noAutofit/>
          </a:bodyPr>
          <a:lstStyle>
            <a:lvl1pPr marL="0" indent="0">
              <a:lnSpc>
                <a:spcPts val="2533"/>
              </a:lnSpc>
              <a:spcBef>
                <a:spcPts val="0"/>
              </a:spcBef>
              <a:buFontTx/>
              <a:buNone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0472" indent="-24341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23706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07508" indent="-279393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3619" indent="-249760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73F344-C8C8-4D4B-AB41-EEE79CA2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708" y="6486983"/>
            <a:ext cx="704039" cy="215444"/>
          </a:xfrm>
        </p:spPr>
        <p:txBody>
          <a:bodyPr wrap="none" anchor="b" anchorCtr="0">
            <a:spAutoFit/>
          </a:bodyPr>
          <a:lstStyle>
            <a:lvl1pPr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BAC880-80BF-444C-A3E4-6C14DA0C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109" y="6486983"/>
            <a:ext cx="4058385" cy="215444"/>
          </a:xfrm>
        </p:spPr>
        <p:txBody>
          <a:bodyPr wrap="square" anchor="b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0D7B74-7878-421D-8AF5-5DE2F6CC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6141" y="6486983"/>
            <a:ext cx="394659" cy="215444"/>
          </a:xfrm>
        </p:spPr>
        <p:txBody>
          <a:bodyPr wrap="none" anchor="b" anchorCtr="0">
            <a:spAutoFit/>
          </a:bodyPr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647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CC3422-27E3-40F2-AA2D-88C59881A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6911261-3869-4F39-9F9A-7839451E1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7C66F47-4E73-404B-9879-BE24069A7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915110-DFAF-4E0D-AAE3-7F664BEF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7AFCCA1-8D82-4F0F-A702-E5B7F9892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186773-F5A3-4F4D-8641-1AA3F9D1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1342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048F6C-2F17-4639-8CF8-B028D9D97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6ACAEF-A301-4A50-8DBF-1FE788FBB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6ADCBA-3C36-472E-B302-4BA265883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645FA1-5674-4F5F-9808-7D9D8E3FF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006520-5460-4F84-B642-2BF121386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4185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7EEC11E-F57E-4D94-BEF8-E0062AE54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5F4072A-0A56-40D7-82AF-AA52A7BE8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2F04B9-6697-4E5D-8235-B16331CAA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1EB6B7-1A79-44D6-826A-6C6655882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93B78C-D05C-4271-AD1A-BFBCEA9F7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436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3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39184" y="1105326"/>
            <a:ext cx="5088467" cy="830997"/>
          </a:xfrm>
        </p:spPr>
        <p:txBody>
          <a:bodyPr lIns="91440" tIns="45720" rIns="91440" bIns="45720" anchor="ctr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de-DE"/>
              <a:t>Formatvorlage des 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17810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69859-0B67-460D-B6BB-F13F480C1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8FFCE0-B53E-4834-95C8-BD1021DCC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43E79B-7858-48BA-B1E4-3E96BEBFA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2A5B-A3D5-4A25-AA26-6D4178B4C6A1}" type="datetime1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DDF719-1362-4D2C-B192-DCBFACC8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16A1D1-63FB-44AC-AD36-E8D9D0C83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87783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DB68F-7DF6-4D7A-9598-40C463A4D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AB5C13-A623-4F83-9E62-8BB9ED43A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19E135-CC97-4718-865B-BDB75B49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0210F-579E-47AC-8D42-40819513128B}" type="datetime1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151E7A-9AB9-44E4-870B-60458A521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8EB68E-9B39-422D-95AC-A87667071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6735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9289-B798-4BE3-BBEF-BB566B509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1C3F15-46AC-4C4E-8C43-BB07AB512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8418FC9-E794-4380-BEE9-F101D8CE7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F2B7D4-60D1-4423-84CD-3DC55A373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0520-D041-4EB5-8B71-5AFFDE30A7CB}" type="datetime1">
              <a:rPr lang="de-DE" smtClean="0"/>
              <a:t>29.09.2023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A20E05A-15BB-40AE-AB0F-F22291200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D98B6A6-FA95-4D29-9A5A-6519449BE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4174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0D3B3B-F2BE-45DB-8FA3-C766B85A2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297F05-32A5-445E-82F2-0557B7DD2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A95470-0D3B-44DC-A9A0-B40237FCB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C5FC567-D663-450D-8663-AD64BDBDA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3A0C8BD-2733-4620-A02D-2832AE5DB2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D67EA48-1E7E-4EB4-B044-E81084163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31958-6A43-4CF3-A62D-97F217584457}" type="datetime1">
              <a:rPr lang="de-DE" smtClean="0"/>
              <a:t>29.09.2023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F8C3865-7AAF-43F9-B4BD-8C1930A3F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21D0DE7-E8BB-4FF9-ABF3-1B7D3554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8152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ACCC38-1073-42E4-A6CA-02173BCCE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39533D9-6B12-4A87-94BE-D70C7530A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81E-E020-45E7-9CDE-364964C61BA0}" type="datetime1">
              <a:rPr lang="de-DE" smtClean="0"/>
              <a:t>29.09.2023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CF428F6-3B75-48EB-86B7-59A95A205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7E3A99D-F09D-49C2-A96A-AEEF2DA81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847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F4841BC-0F14-45D7-9843-95E6804E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BE74-7616-42AB-81CD-4AD97AB59048}" type="datetime1">
              <a:rPr lang="de-DE" smtClean="0"/>
              <a:t>29.09.2023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744E1DB-6CEE-4DF2-960A-9000F6677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C65B62C-0117-46D5-8885-E6912FE3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728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k object 16">
            <a:extLst>
              <a:ext uri="{FF2B5EF4-FFF2-40B4-BE49-F238E27FC236}">
                <a16:creationId xmlns:a16="http://schemas.microsoft.com/office/drawing/2014/main" id="{1BBD970B-0043-4FF6-9471-23B5643CD648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5CAB1E-401E-4FAE-95B8-00440C806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545" y="384000"/>
            <a:ext cx="11599139" cy="926400"/>
          </a:xfrm>
        </p:spPr>
        <p:txBody>
          <a:bodyPr anchor="t" anchorCtr="0">
            <a:noAutofit/>
          </a:bodyPr>
          <a:lstStyle>
            <a:lvl1pPr>
              <a:lnSpc>
                <a:spcPts val="2933"/>
              </a:lnSpc>
              <a:defRPr sz="26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664A69-CA61-4F20-8FEA-B0C1D42CE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545" y="1392000"/>
            <a:ext cx="11599139" cy="4351339"/>
          </a:xfrm>
        </p:spPr>
        <p:txBody>
          <a:bodyPr>
            <a:noAutofit/>
          </a:bodyPr>
          <a:lstStyle>
            <a:lvl1pPr marL="237061" indent="-237061">
              <a:lnSpc>
                <a:spcPts val="2533"/>
              </a:lnSpc>
              <a:buFont typeface="Arial" panose="020B0604020202020204" pitchFamily="34" charset="0"/>
              <a:buChar char="−"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0472" indent="-243411">
              <a:lnSpc>
                <a:spcPts val="2533"/>
              </a:lnSpc>
              <a:buFont typeface="Arial" panose="020B0604020202020204" pitchFamily="34" charset="0"/>
              <a:buChar char="−"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237061">
              <a:lnSpc>
                <a:spcPts val="2533"/>
              </a:lnSpc>
              <a:buFont typeface="Arial" panose="020B0604020202020204" pitchFamily="34" charset="0"/>
              <a:buChar char="−"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56709" indent="-239178">
              <a:lnSpc>
                <a:spcPts val="2533"/>
              </a:lnSpc>
              <a:buFont typeface="Arial" panose="020B0604020202020204" pitchFamily="34" charset="0"/>
              <a:buChar char="−"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193770" indent="-237061">
              <a:lnSpc>
                <a:spcPts val="2533"/>
              </a:lnSpc>
              <a:buFont typeface="Arial" panose="020B0604020202020204" pitchFamily="34" charset="0"/>
              <a:buChar char="−"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73F344-C8C8-4D4B-AB41-EEE79CA2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708" y="6486983"/>
            <a:ext cx="704039" cy="215444"/>
          </a:xfrm>
        </p:spPr>
        <p:txBody>
          <a:bodyPr wrap="none" anchor="b" anchorCtr="0">
            <a:spAutoFit/>
          </a:bodyPr>
          <a:lstStyle>
            <a:lvl1pPr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BAC880-80BF-444C-A3E4-6C14DA0C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109" y="6486983"/>
            <a:ext cx="4058385" cy="215444"/>
          </a:xfrm>
        </p:spPr>
        <p:txBody>
          <a:bodyPr wrap="square" anchor="b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0D7B74-7878-421D-8AF5-5DE2F6CC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6141" y="6486983"/>
            <a:ext cx="394659" cy="215444"/>
          </a:xfrm>
        </p:spPr>
        <p:txBody>
          <a:bodyPr wrap="none" anchor="b" anchorCtr="0">
            <a:spAutoFit/>
          </a:bodyPr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51411"/>
            <a:ext cx="930691" cy="295253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052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AEB64A-2ED4-48C2-BF5D-3F2F44D5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6252CE-5F13-45DF-9931-7D92A1D35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DEFBED-3E71-4AAE-A15C-4DCF27706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A9AF6A-D673-42C8-BA6B-F25FFD3F9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35A1-8442-45C4-B2A5-65203E62FDE8}" type="datetime1">
              <a:rPr lang="de-DE" smtClean="0"/>
              <a:t>29.09.2023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5E3EE3-F288-495F-9101-9687A76A3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C30BED2-ABDA-47F9-9310-0EF8F72CE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7826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49E54-5017-4740-B0AC-4D9218571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9BBB9A7-5C25-4836-999E-38A7CA61B3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70BF19-B85D-41A3-ADE2-50A1E8840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3DC897-DF4F-479F-8A4A-7725E4FE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E4D14-9C65-4ED2-B9B8-F8BB094B81DA}" type="datetime1">
              <a:rPr lang="de-DE" smtClean="0"/>
              <a:t>29.09.2023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0D0AB4-6225-4623-8EB7-9CD94E774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ACA034-3AE5-43FA-8090-F4E896E84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16108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E56F08-FC7E-40DC-9B7D-1DB0B7D58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234AA0A-239D-4DAC-9913-66BB7B4E4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EAFDC9-D4A3-44CE-B95F-9167EC59D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29-44EB-4458-B928-478291485870}" type="datetime1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852B3A-02DB-4BFF-A191-57CFB5630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D6D31C-0324-4676-BC45-AAEA1EC8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3275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9D34203-CDF8-46E9-B3C1-73825B2D5F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2C5BB7-6CCE-4161-9785-F0DFC7904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BE16C9-35C4-4AA1-9942-EED6116E7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6516-7283-4D5B-8D26-9A24ACA19FE0}" type="datetime1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CD43CD-EE96-44F3-A304-53A9A054C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Präsentationstitel, Datum oder Navigation © Diakonie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32C62D-CA04-4755-90AA-F6A76A663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9758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05A8777C-C66C-4551-98A5-CBCB53FA820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9144000" h="4788535">
                <a:moveTo>
                  <a:pt x="0" y="4787938"/>
                </a:moveTo>
                <a:lnTo>
                  <a:pt x="9144000" y="4787938"/>
                </a:lnTo>
                <a:lnTo>
                  <a:pt x="9144000" y="0"/>
                </a:lnTo>
                <a:lnTo>
                  <a:pt x="0" y="0"/>
                </a:lnTo>
                <a:lnTo>
                  <a:pt x="0" y="4787938"/>
                </a:lnTo>
                <a:close/>
              </a:path>
            </a:pathLst>
          </a:custGeom>
          <a:solidFill>
            <a:srgbClr val="2E2672"/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  <p:sp>
        <p:nvSpPr>
          <p:cNvPr id="9" name="bk object 16">
            <a:extLst>
              <a:ext uri="{FF2B5EF4-FFF2-40B4-BE49-F238E27FC236}">
                <a16:creationId xmlns:a16="http://schemas.microsoft.com/office/drawing/2014/main" id="{E7967327-1C3E-4D88-975A-CAC3E56C407E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9A65943-0FFC-47F5-A851-99E6C9076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4800" y="1243321"/>
            <a:ext cx="11601600" cy="2782300"/>
          </a:xfrm>
        </p:spPr>
        <p:txBody>
          <a:bodyPr anchor="t" anchorCtr="0">
            <a:noAutofit/>
          </a:bodyPr>
          <a:lstStyle>
            <a:lvl1pPr>
              <a:lnSpc>
                <a:spcPts val="6800"/>
              </a:lnSpc>
              <a:defRPr sz="6400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Statement </a:t>
            </a:r>
            <a:br>
              <a:rPr lang="de-DE" dirty="0"/>
            </a:br>
            <a:r>
              <a:rPr lang="de-DE" dirty="0"/>
              <a:t>oder Zitat</a:t>
            </a:r>
            <a:br>
              <a:rPr lang="de-DE" dirty="0"/>
            </a:b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D6D5A05-779C-4D56-BF1F-32AD62D96F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000" y="6456000"/>
            <a:ext cx="763200" cy="244800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6BAB0B-05CC-4122-8726-7EC0D42FE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400" y="6456000"/>
            <a:ext cx="4060800" cy="244800"/>
          </a:xfrm>
        </p:spPr>
        <p:txBody>
          <a:bodyPr anchor="b" anchorCtr="0"/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7EAE0-57B5-4F86-B2D8-735A3295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7200" y="6456000"/>
            <a:ext cx="513600" cy="244800"/>
          </a:xfrm>
        </p:spPr>
        <p:txBody>
          <a:bodyPr anchor="b" anchorCtr="0"/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077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k object 16">
            <a:extLst>
              <a:ext uri="{FF2B5EF4-FFF2-40B4-BE49-F238E27FC236}">
                <a16:creationId xmlns:a16="http://schemas.microsoft.com/office/drawing/2014/main" id="{1BBD970B-0043-4FF6-9471-23B5643CD648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5CAB1E-401E-4FAE-95B8-00440C806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6547" y="385445"/>
            <a:ext cx="11599139" cy="926400"/>
          </a:xfrm>
        </p:spPr>
        <p:txBody>
          <a:bodyPr anchor="t" anchorCtr="0">
            <a:noAutofit/>
          </a:bodyPr>
          <a:lstStyle>
            <a:lvl1pPr>
              <a:lnSpc>
                <a:spcPts val="2933"/>
              </a:lnSpc>
              <a:defRPr sz="26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664A69-CA61-4F20-8FEA-B0C1D42CE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6547" y="1392000"/>
            <a:ext cx="11599139" cy="4351339"/>
          </a:xfrm>
        </p:spPr>
        <p:txBody>
          <a:bodyPr>
            <a:noAutofit/>
          </a:bodyPr>
          <a:lstStyle>
            <a:lvl1pPr marL="457189" indent="-457189">
              <a:lnSpc>
                <a:spcPts val="2533"/>
              </a:lnSpc>
              <a:spcBef>
                <a:spcPts val="0"/>
              </a:spcBef>
              <a:spcAft>
                <a:spcPts val="2000"/>
              </a:spcAft>
              <a:buFontTx/>
              <a:buAutoNum type="arabicPlain"/>
              <a:tabLst>
                <a:tab pos="457189" algn="l"/>
              </a:tabLst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0472" indent="-24341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237061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07508" indent="-279393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3619" indent="-249760">
              <a:buFont typeface="Arial" panose="020B0604020202020204" pitchFamily="34" charset="0"/>
              <a:buChar char="−"/>
              <a:defRPr sz="1733"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73F344-C8C8-4D4B-AB41-EEE79CA2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708" y="6486983"/>
            <a:ext cx="704039" cy="215444"/>
          </a:xfrm>
        </p:spPr>
        <p:txBody>
          <a:bodyPr wrap="none" anchor="b" anchorCtr="0">
            <a:spAutoFit/>
          </a:bodyPr>
          <a:lstStyle>
            <a:lvl1pPr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BAC880-80BF-444C-A3E4-6C14DA0C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109" y="6486983"/>
            <a:ext cx="4058385" cy="215444"/>
          </a:xfrm>
        </p:spPr>
        <p:txBody>
          <a:bodyPr wrap="square" anchor="b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0D7B74-7878-421D-8AF5-5DE2F6CC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6141" y="6486983"/>
            <a:ext cx="394659" cy="215444"/>
          </a:xfrm>
        </p:spPr>
        <p:txBody>
          <a:bodyPr wrap="none" anchor="b" anchorCtr="0">
            <a:spAutoFit/>
          </a:bodyPr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34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05A8777C-C66C-4551-98A5-CBCB53FA820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9144000" h="4788535">
                <a:moveTo>
                  <a:pt x="0" y="4787938"/>
                </a:moveTo>
                <a:lnTo>
                  <a:pt x="9144000" y="4787938"/>
                </a:lnTo>
                <a:lnTo>
                  <a:pt x="9144000" y="0"/>
                </a:lnTo>
                <a:lnTo>
                  <a:pt x="0" y="0"/>
                </a:lnTo>
                <a:lnTo>
                  <a:pt x="0" y="4787938"/>
                </a:lnTo>
                <a:close/>
              </a:path>
            </a:pathLst>
          </a:custGeom>
          <a:solidFill>
            <a:srgbClr val="2E2672"/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  <p:sp>
        <p:nvSpPr>
          <p:cNvPr id="9" name="bk object 16">
            <a:extLst>
              <a:ext uri="{FF2B5EF4-FFF2-40B4-BE49-F238E27FC236}">
                <a16:creationId xmlns:a16="http://schemas.microsoft.com/office/drawing/2014/main" id="{E7967327-1C3E-4D88-975A-CAC3E56C407E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9A65943-0FFC-47F5-A851-99E6C9076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4800" y="1243321"/>
            <a:ext cx="11601600" cy="2782300"/>
          </a:xfrm>
        </p:spPr>
        <p:txBody>
          <a:bodyPr anchor="t" anchorCtr="0">
            <a:noAutofit/>
          </a:bodyPr>
          <a:lstStyle>
            <a:lvl1pPr>
              <a:lnSpc>
                <a:spcPts val="6800"/>
              </a:lnSpc>
              <a:defRPr sz="6400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01</a:t>
            </a:r>
            <a:br>
              <a:rPr lang="de-DE" dirty="0"/>
            </a:br>
            <a:r>
              <a:rPr lang="de-DE" dirty="0" err="1"/>
              <a:t>Kapiteltrenner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weitere Zeile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D6D5A05-779C-4D56-BF1F-32AD62D96F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000" y="6456000"/>
            <a:ext cx="763200" cy="244800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6BAB0B-05CC-4122-8726-7EC0D42FE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400" y="6456000"/>
            <a:ext cx="4060800" cy="244800"/>
          </a:xfrm>
        </p:spPr>
        <p:txBody>
          <a:bodyPr anchor="b" anchorCtr="0"/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7EAE0-57B5-4F86-B2D8-735A3295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7200" y="6456000"/>
            <a:ext cx="513600" cy="244800"/>
          </a:xfrm>
        </p:spPr>
        <p:txBody>
          <a:bodyPr anchor="b" anchorCtr="0"/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524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Vollflä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1843FF87-1961-4471-A101-B84D262906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0" cy="634745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Bild Vollfläche</a:t>
            </a:r>
          </a:p>
        </p:txBody>
      </p:sp>
      <p:sp>
        <p:nvSpPr>
          <p:cNvPr id="9" name="bk object 16">
            <a:extLst>
              <a:ext uri="{FF2B5EF4-FFF2-40B4-BE49-F238E27FC236}">
                <a16:creationId xmlns:a16="http://schemas.microsoft.com/office/drawing/2014/main" id="{E7967327-1C3E-4D88-975A-CAC3E56C407E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D6D5A05-779C-4D56-BF1F-32AD62D96F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000" y="6456000"/>
            <a:ext cx="763200" cy="244800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6BAB0B-05CC-4122-8726-7EC0D42FE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400" y="6456000"/>
            <a:ext cx="4060800" cy="244800"/>
          </a:xfrm>
        </p:spPr>
        <p:txBody>
          <a:bodyPr anchor="b" anchorCtr="0"/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7EAE0-57B5-4F86-B2D8-735A3295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7200" y="6456000"/>
            <a:ext cx="513600" cy="244800"/>
          </a:xfrm>
        </p:spPr>
        <p:txBody>
          <a:bodyPr anchor="b" anchorCtr="0"/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B821A24B-57DF-46F0-9108-DC9C8AC2AA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8400" y="384001"/>
            <a:ext cx="11463867" cy="994833"/>
          </a:xfrm>
        </p:spPr>
        <p:txBody>
          <a:bodyPr/>
          <a:lstStyle>
            <a:lvl1pPr marL="0" indent="0">
              <a:lnSpc>
                <a:spcPts val="2933"/>
              </a:lnSpc>
              <a:spcBef>
                <a:spcPts val="0"/>
              </a:spcBef>
              <a:buFontTx/>
              <a:buNone/>
              <a:defRPr sz="26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844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k object 16">
            <a:extLst>
              <a:ext uri="{FF2B5EF4-FFF2-40B4-BE49-F238E27FC236}">
                <a16:creationId xmlns:a16="http://schemas.microsoft.com/office/drawing/2014/main" id="{E7967327-1C3E-4D88-975A-CAC3E56C407E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D6D5A05-779C-4D56-BF1F-32AD62D96F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000" y="6456000"/>
            <a:ext cx="763200" cy="244800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6BAB0B-05CC-4122-8726-7EC0D42FE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400" y="6456000"/>
            <a:ext cx="4060800" cy="244800"/>
          </a:xfrm>
        </p:spPr>
        <p:txBody>
          <a:bodyPr anchor="b" anchorCtr="0"/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7EAE0-57B5-4F86-B2D8-735A3295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7200" y="6456000"/>
            <a:ext cx="513600" cy="244800"/>
          </a:xfrm>
        </p:spPr>
        <p:txBody>
          <a:bodyPr anchor="b" anchorCtr="0"/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38F596CD-7AB6-41C4-BEEE-ECC810A0C4E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34200" y="384001"/>
            <a:ext cx="4888680" cy="937567"/>
          </a:xfrm>
        </p:spPr>
        <p:txBody>
          <a:bodyPr/>
          <a:lstStyle>
            <a:lvl1pPr marL="0" indent="0">
              <a:lnSpc>
                <a:spcPts val="2933"/>
              </a:lnSpc>
              <a:spcBef>
                <a:spcPts val="0"/>
              </a:spcBef>
              <a:buFontTx/>
              <a:buNone/>
              <a:defRPr sz="2667" b="1">
                <a:solidFill>
                  <a:srgbClr val="009B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Headline</a:t>
            </a:r>
          </a:p>
          <a:p>
            <a:pPr lvl="0"/>
            <a:r>
              <a:rPr lang="de-DE" dirty="0"/>
              <a:t>Zweite Zeile</a:t>
            </a:r>
          </a:p>
        </p:txBody>
      </p:sp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4A091F16-2043-483D-9B8D-3EA3ED6CB49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6541729" cy="6335184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00CBC89-7DE7-40D4-8D6A-221209EF79A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34201" y="1392000"/>
            <a:ext cx="4889500" cy="4601805"/>
          </a:xfrm>
        </p:spPr>
        <p:txBody>
          <a:bodyPr>
            <a:normAutofit/>
          </a:bodyPr>
          <a:lstStyle>
            <a:lvl1pPr marL="0" indent="0">
              <a:lnSpc>
                <a:spcPts val="2533"/>
              </a:lnSpc>
              <a:spcBef>
                <a:spcPts val="0"/>
              </a:spcBef>
              <a:buFontTx/>
              <a:buNone/>
              <a:defRPr sz="2133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51411"/>
            <a:ext cx="930691" cy="29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25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er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99128153-CC09-44A2-BA84-7BC5D42B1C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3166533"/>
            <a:ext cx="4064000" cy="3174943"/>
          </a:xfrm>
          <a:ln w="3175">
            <a:noFill/>
          </a:ln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4A091F16-2043-483D-9B8D-3EA3ED6CB49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-4937"/>
            <a:ext cx="4063983" cy="3172316"/>
          </a:xfrm>
          <a:ln w="3175">
            <a:noFill/>
          </a:ln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5" name="Bildplatzhalter 5">
            <a:extLst>
              <a:ext uri="{FF2B5EF4-FFF2-40B4-BE49-F238E27FC236}">
                <a16:creationId xmlns:a16="http://schemas.microsoft.com/office/drawing/2014/main" id="{90F905BE-5299-476E-9062-288F43A07F8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64000" y="3166533"/>
            <a:ext cx="4064000" cy="3172800"/>
          </a:xfrm>
          <a:ln w="3175">
            <a:noFill/>
          </a:ln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6" name="Bildplatzhalter 17">
            <a:extLst>
              <a:ext uri="{FF2B5EF4-FFF2-40B4-BE49-F238E27FC236}">
                <a16:creationId xmlns:a16="http://schemas.microsoft.com/office/drawing/2014/main" id="{9092E013-EDD9-4C60-8491-8EE5DDC0CE3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64001" y="-4935"/>
            <a:ext cx="4063983" cy="3172316"/>
          </a:xfrm>
          <a:ln w="3175">
            <a:noFill/>
          </a:ln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7" name="Bildplatzhalter 5">
            <a:extLst>
              <a:ext uri="{FF2B5EF4-FFF2-40B4-BE49-F238E27FC236}">
                <a16:creationId xmlns:a16="http://schemas.microsoft.com/office/drawing/2014/main" id="{7A863EE0-DBDE-49C3-9791-F6E69415251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128000" y="3166533"/>
            <a:ext cx="4064000" cy="3172800"/>
          </a:xfrm>
          <a:ln w="3175">
            <a:noFill/>
          </a:ln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9" name="Bildplatzhalter 17">
            <a:extLst>
              <a:ext uri="{FF2B5EF4-FFF2-40B4-BE49-F238E27FC236}">
                <a16:creationId xmlns:a16="http://schemas.microsoft.com/office/drawing/2014/main" id="{BF97E689-8644-42AC-A7DD-55922195876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128001" y="-4937"/>
            <a:ext cx="4063983" cy="3172316"/>
          </a:xfrm>
          <a:ln w="3175">
            <a:noFill/>
          </a:ln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9" name="bk object 16">
            <a:extLst>
              <a:ext uri="{FF2B5EF4-FFF2-40B4-BE49-F238E27FC236}">
                <a16:creationId xmlns:a16="http://schemas.microsoft.com/office/drawing/2014/main" id="{E7967327-1C3E-4D88-975A-CAC3E56C407E}"/>
              </a:ext>
            </a:extLst>
          </p:cNvPr>
          <p:cNvSpPr/>
          <p:nvPr/>
        </p:nvSpPr>
        <p:spPr>
          <a:xfrm>
            <a:off x="0" y="6335996"/>
            <a:ext cx="12192000" cy="528320"/>
          </a:xfrm>
          <a:custGeom>
            <a:avLst/>
            <a:gdLst/>
            <a:ahLst/>
            <a:cxnLst/>
            <a:rect l="l" t="t" r="r" b="b"/>
            <a:pathLst>
              <a:path w="9144000" h="396239">
                <a:moveTo>
                  <a:pt x="0" y="395935"/>
                </a:moveTo>
                <a:lnTo>
                  <a:pt x="9144000" y="395935"/>
                </a:lnTo>
                <a:lnTo>
                  <a:pt x="9144000" y="0"/>
                </a:lnTo>
                <a:lnTo>
                  <a:pt x="0" y="0"/>
                </a:lnTo>
                <a:lnTo>
                  <a:pt x="0" y="395935"/>
                </a:lnTo>
                <a:close/>
              </a:path>
            </a:pathLst>
          </a:custGeom>
          <a:solidFill>
            <a:srgbClr val="5A2572"/>
          </a:solidFill>
        </p:spPr>
        <p:txBody>
          <a:bodyPr wrap="square" lIns="0" tIns="0" rIns="0" bIns="0" rtlCol="0"/>
          <a:lstStyle/>
          <a:p>
            <a:endParaRPr sz="2133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D6D5A05-779C-4D56-BF1F-32AD62D96F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16000" y="6456000"/>
            <a:ext cx="763200" cy="244800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C29CA4-8391-4C2D-80D6-F7959FB44255}" type="datetimeFigureOut">
              <a:rPr lang="de-DE" smtClean="0"/>
              <a:t>29.09.2023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6BAB0B-05CC-4122-8726-7EC0D42FE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8400" y="6485356"/>
            <a:ext cx="4060800" cy="215444"/>
          </a:xfrm>
        </p:spPr>
        <p:txBody>
          <a:bodyPr anchor="b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7EAE0-57B5-4F86-B2D8-735A3295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7200" y="6456000"/>
            <a:ext cx="513600" cy="244800"/>
          </a:xfrm>
        </p:spPr>
        <p:txBody>
          <a:bodyPr anchor="b" anchorCtr="0"/>
          <a:lstStyle>
            <a:lvl1pPr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B0034C8-01CB-41A7-B8E2-7F9D753A876C}" type="slidenum">
              <a:rPr lang="de-DE" smtClean="0"/>
              <a:t>‹Nr.›</a:t>
            </a:fld>
            <a:endParaRPr lang="de-DE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6" y="6448308"/>
            <a:ext cx="1088864" cy="26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553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2955FB2-2E88-4D90-A20C-0BE79D2A6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FF92D9-925F-4EA2-A367-9D1CB84D1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46C056-EED9-41FB-9F54-7E598ECB1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DEFD-42AC-4C8D-93D7-0C946D239BAB}" type="datetime1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1F6C46-CCFC-4B02-A084-153A52A5BF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Diakonisches Werk Evangelischer Kirchen in Mitteldeutschland e.V.</a:t>
            </a: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55B2EB-BFC5-4960-B6D6-9BAFD38E65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BC5DA-ACA2-48B3-960C-73E8403C78C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12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50" r:id="rId2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0CFF59C-02CF-419F-84B6-F7C4B5A1B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BE0042-5CD0-4EE2-8E47-0384F549A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367E6B-6561-4384-BBD2-0EA42BAE5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96E53-9668-4B81-8CA3-9075B0D4B7C8}" type="datetime1">
              <a:rPr lang="de-DE" smtClean="0"/>
              <a:t>29.09.2023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E9569C-142F-4D11-B318-BD24C1F1F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Präsentationstitel, Datum oder Navigation © Diakonie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9EC582-BD91-4535-BCBC-AA95EEB63F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D95CB-3D52-40C7-BAC7-9E011F78C4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505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492876" y="5949950"/>
            <a:ext cx="3851275" cy="66833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10000"/>
              </a:spcBef>
            </a:pPr>
            <a:r>
              <a:rPr lang="de-DE" sz="1800" b="0">
                <a:solidFill>
                  <a:schemeClr val="bg1"/>
                </a:solidFill>
              </a:rPr>
              <a:t>Frieder Weigmann, </a:t>
            </a:r>
          </a:p>
          <a:p>
            <a:pPr algn="l">
              <a:spcBef>
                <a:spcPct val="10000"/>
              </a:spcBef>
            </a:pPr>
            <a:r>
              <a:rPr lang="de-DE" sz="1800" b="0">
                <a:solidFill>
                  <a:schemeClr val="bg1"/>
                </a:solidFill>
              </a:rPr>
              <a:t>Pressesprecher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Jetzt auch noch Kompetenz? </a:t>
            </a:r>
            <a:r>
              <a:rPr lang="de-DE" sz="4400" dirty="0"/>
              <a:t>– Umgang mit </a:t>
            </a:r>
            <a:r>
              <a:rPr lang="de-DE" sz="4400" dirty="0" err="1" smtClean="0"/>
              <a:t>Fake</a:t>
            </a:r>
            <a:r>
              <a:rPr lang="de-DE" sz="4400" dirty="0" smtClean="0"/>
              <a:t>-News </a:t>
            </a:r>
            <a:r>
              <a:rPr lang="de-DE" sz="4400" dirty="0"/>
              <a:t>in den neuen Medien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1555413" y="6524625"/>
            <a:ext cx="636587" cy="260350"/>
          </a:xfrm>
        </p:spPr>
        <p:txBody>
          <a:bodyPr/>
          <a:lstStyle/>
          <a:p>
            <a:fld id="{BDAC598F-89C8-489B-98D9-80CE6FE8EBD7}" type="slidenum">
              <a:rPr lang="de-DE"/>
              <a:pPr/>
              <a:t>10</a:t>
            </a:fld>
            <a:endParaRPr lang="de-DE"/>
          </a:p>
        </p:txBody>
      </p:sp>
      <p:sp>
        <p:nvSpPr>
          <p:cNvPr id="304132" name="Text Box 4"/>
          <p:cNvSpPr txBox="1">
            <a:spLocks noChangeArrowheads="1"/>
          </p:cNvSpPr>
          <p:nvPr/>
        </p:nvSpPr>
        <p:spPr bwMode="auto">
          <a:xfrm>
            <a:off x="2495550" y="3789364"/>
            <a:ext cx="6408738" cy="1158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de-DE" sz="2000" b="0" dirty="0"/>
              <a:t>„Nicht Tatsachen, sondern Meinungen über Tatsachen bestimmen das Handeln der Menschen.“ (</a:t>
            </a:r>
            <a:r>
              <a:rPr lang="de-DE" sz="2000" b="0" dirty="0" err="1"/>
              <a:t>Epiktet</a:t>
            </a:r>
            <a:r>
              <a:rPr lang="de-DE" sz="2000" b="0" dirty="0"/>
              <a:t>)</a:t>
            </a:r>
          </a:p>
          <a:p>
            <a:pPr>
              <a:spcBef>
                <a:spcPct val="50000"/>
              </a:spcBef>
            </a:pP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1785938" y="1293838"/>
            <a:ext cx="8229600" cy="334963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/>
              <a:t>Was schafft Aufmerksamkeit?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>
          <a:xfrm>
            <a:off x="1881158" y="1857365"/>
            <a:ext cx="8229600" cy="44529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de-DE" sz="2000" dirty="0"/>
              <a:t>Niklas Luhmann: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Überragende Priorität bestimmter Werte </a:t>
            </a:r>
            <a:br>
              <a:rPr lang="de-DE" sz="2000" dirty="0"/>
            </a:br>
            <a:r>
              <a:rPr lang="de-DE" sz="2000" dirty="0"/>
              <a:t>(z.B. Bedrohung des Friedens)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Krisen oder Krisensymptome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Status des Absenders einer Kommunikation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Symptome politischen Erfolgs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Neuheit von Ereignissen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Schmerzen (psychische oder physische Belastungen, </a:t>
            </a:r>
            <a:br>
              <a:rPr lang="de-DE" sz="2000" dirty="0"/>
            </a:br>
            <a:r>
              <a:rPr lang="de-DE" sz="2000" dirty="0"/>
              <a:t>Geld- und Positionsverluste)</a:t>
            </a:r>
          </a:p>
          <a:p>
            <a:pPr>
              <a:lnSpc>
                <a:spcPct val="90000"/>
              </a:lnSpc>
            </a:pPr>
            <a:endParaRPr lang="de-DE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2000" dirty="0"/>
              <a:t>Amerikanischer Journalismus - zehn Inhaltsregeln für Nachrichten: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DE" sz="2000" dirty="0"/>
              <a:t>Aktualität, Nähe, Folgenschwere, öffentliche Bedeutung,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DE" sz="2000" dirty="0"/>
              <a:t>Dramatik, Kuriosität, Kampf, Liebe, Gefühl, Fortschritt</a:t>
            </a:r>
          </a:p>
          <a:p>
            <a:pPr>
              <a:lnSpc>
                <a:spcPct val="90000"/>
              </a:lnSpc>
            </a:pPr>
            <a:endParaRPr lang="de-DE" sz="2000" dirty="0"/>
          </a:p>
          <a:p>
            <a:pPr>
              <a:lnSpc>
                <a:spcPct val="90000"/>
              </a:lnSpc>
            </a:pPr>
            <a:endParaRPr lang="de-DE" dirty="0"/>
          </a:p>
          <a:p>
            <a:pPr>
              <a:lnSpc>
                <a:spcPct val="90000"/>
              </a:lnSpc>
            </a:pPr>
            <a:endParaRPr lang="de-DE" dirty="0"/>
          </a:p>
          <a:p>
            <a:pPr>
              <a:lnSpc>
                <a:spcPct val="90000"/>
              </a:lnSpc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1555413" y="6524625"/>
            <a:ext cx="636587" cy="260350"/>
          </a:xfrm>
        </p:spPr>
        <p:txBody>
          <a:bodyPr/>
          <a:lstStyle/>
          <a:p>
            <a:fld id="{9A42F249-4460-47F3-A77F-D735BD73843B}" type="slidenum">
              <a:rPr lang="de-DE"/>
              <a:pPr/>
              <a:t>11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2495600" y="1268760"/>
            <a:ext cx="7519938" cy="338554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/>
              <a:t>Was schafft </a:t>
            </a:r>
            <a:r>
              <a:rPr lang="de-DE" dirty="0" smtClean="0"/>
              <a:t>Vertrauen?</a:t>
            </a:r>
            <a:endParaRPr lang="de-DE" dirty="0"/>
          </a:p>
        </p:txBody>
      </p:sp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>
          <a:xfrm>
            <a:off x="2495600" y="1916115"/>
            <a:ext cx="7600928" cy="403316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sz="2000" dirty="0"/>
              <a:t>Bekanntheit</a:t>
            </a:r>
          </a:p>
          <a:p>
            <a:pPr>
              <a:lnSpc>
                <a:spcPct val="90000"/>
              </a:lnSpc>
            </a:pPr>
            <a:r>
              <a:rPr lang="de-DE" sz="2000" dirty="0"/>
              <a:t>Dialog</a:t>
            </a:r>
          </a:p>
          <a:p>
            <a:pPr>
              <a:lnSpc>
                <a:spcPct val="90000"/>
              </a:lnSpc>
            </a:pPr>
            <a:r>
              <a:rPr lang="de-DE" sz="2000" dirty="0"/>
              <a:t>Nähe/ emotionale Beziehung</a:t>
            </a:r>
          </a:p>
          <a:p>
            <a:pPr>
              <a:lnSpc>
                <a:spcPct val="90000"/>
              </a:lnSpc>
            </a:pPr>
            <a:r>
              <a:rPr lang="de-DE" sz="2000" dirty="0"/>
              <a:t>Musterverarbeitung/ Erfahrung</a:t>
            </a:r>
          </a:p>
          <a:p>
            <a:pPr>
              <a:lnSpc>
                <a:spcPct val="90000"/>
              </a:lnSpc>
            </a:pPr>
            <a:endParaRPr lang="de-DE" sz="2000" dirty="0"/>
          </a:p>
          <a:p>
            <a:pPr>
              <a:lnSpc>
                <a:spcPct val="90000"/>
              </a:lnSpc>
            </a:pPr>
            <a:endParaRPr lang="de-DE" dirty="0"/>
          </a:p>
          <a:p>
            <a:pPr>
              <a:lnSpc>
                <a:spcPct val="90000"/>
              </a:lnSpc>
            </a:pPr>
            <a:endParaRPr lang="de-DE" dirty="0"/>
          </a:p>
          <a:p>
            <a:pPr>
              <a:lnSpc>
                <a:spcPct val="90000"/>
              </a:lnSpc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1555413" y="6524625"/>
            <a:ext cx="636587" cy="260350"/>
          </a:xfrm>
        </p:spPr>
        <p:txBody>
          <a:bodyPr/>
          <a:lstStyle/>
          <a:p>
            <a:fld id="{9A42F249-4460-47F3-A77F-D735BD73843B}" type="slidenum">
              <a:rPr lang="de-DE"/>
              <a:pPr/>
              <a:t>12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61" name="Rectangle 5"/>
          <p:cNvSpPr>
            <a:spLocks noGrp="1" noChangeAspect="1" noChangeArrowheads="1"/>
          </p:cNvSpPr>
          <p:nvPr>
            <p:ph type="title"/>
          </p:nvPr>
        </p:nvSpPr>
        <p:spPr>
          <a:xfrm>
            <a:off x="479376" y="400182"/>
            <a:ext cx="11396308" cy="909154"/>
          </a:xfrm>
        </p:spPr>
        <p:txBody>
          <a:bodyPr/>
          <a:lstStyle/>
          <a:p>
            <a:r>
              <a:rPr lang="de-DE" sz="2800" b="0" dirty="0" err="1" smtClean="0"/>
              <a:t>Fake</a:t>
            </a:r>
            <a:r>
              <a:rPr lang="de-DE" sz="2800" b="0" dirty="0" smtClean="0"/>
              <a:t> </a:t>
            </a:r>
            <a:r>
              <a:rPr lang="de-DE" sz="2800" b="0" dirty="0" err="1" smtClean="0"/>
              <a:t>or</a:t>
            </a:r>
            <a:r>
              <a:rPr lang="de-DE" sz="2800" b="0" dirty="0" smtClean="0"/>
              <a:t> Fact? </a:t>
            </a:r>
            <a:endParaRPr lang="de-DE" dirty="0"/>
          </a:p>
        </p:txBody>
      </p:sp>
      <p:pic>
        <p:nvPicPr>
          <p:cNvPr id="301060" name="Picture 4" descr="photocasenrcxuvdw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711623" y="1058348"/>
            <a:ext cx="7416825" cy="5081101"/>
          </a:xfrm>
          <a:noFill/>
          <a:ln/>
        </p:spPr>
      </p:pic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0" y="6564313"/>
            <a:ext cx="7269163" cy="184150"/>
          </a:xfrm>
        </p:spPr>
        <p:txBody>
          <a:bodyPr/>
          <a:lstStyle/>
          <a:p>
            <a:r>
              <a:rPr lang="de-DE"/>
              <a:t>Diakonisches Werk Evangelischer Kirchen in Mitteldeutschland e.V.</a:t>
            </a:r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1555413" y="6524625"/>
            <a:ext cx="636587" cy="260350"/>
          </a:xfrm>
        </p:spPr>
        <p:txBody>
          <a:bodyPr/>
          <a:lstStyle/>
          <a:p>
            <a:fld id="{C9CDF4A9-E9C6-4458-896B-C5D0AA3D28B0}" type="slidenum">
              <a:rPr lang="de-DE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314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7" name="Rectangle 5"/>
          <p:cNvSpPr>
            <a:spLocks noGrp="1" noChangeAspect="1" noChangeArrowheads="1"/>
          </p:cNvSpPr>
          <p:nvPr>
            <p:ph type="title"/>
          </p:nvPr>
        </p:nvSpPr>
        <p:spPr>
          <a:xfrm>
            <a:off x="1524000" y="500042"/>
            <a:ext cx="3524244" cy="822584"/>
          </a:xfrm>
        </p:spPr>
        <p:txBody>
          <a:bodyPr>
            <a:normAutofit fontScale="90000"/>
          </a:bodyPr>
          <a:lstStyle/>
          <a:p>
            <a:r>
              <a:rPr lang="de-DE" dirty="0"/>
              <a:t>Kommunikation</a:t>
            </a:r>
            <a:br>
              <a:rPr lang="de-DE" dirty="0"/>
            </a:br>
            <a:r>
              <a:rPr lang="de-DE" dirty="0"/>
              <a:t>ist Wissen</a:t>
            </a:r>
          </a:p>
        </p:txBody>
      </p:sp>
      <p:pic>
        <p:nvPicPr>
          <p:cNvPr id="315396" name="Picture 4" descr="photocaseh77d8ipd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68876" y="1052736"/>
            <a:ext cx="7400574" cy="4911248"/>
          </a:xfrm>
          <a:noFill/>
          <a:ln/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0" y="6564313"/>
            <a:ext cx="7269163" cy="184150"/>
          </a:xfrm>
        </p:spPr>
        <p:txBody>
          <a:bodyPr/>
          <a:lstStyle/>
          <a:p>
            <a:r>
              <a:rPr lang="de-DE"/>
              <a:t>Diakonisches Werk Evangelischer Kirchen in Mitteldeutschland e.V.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1555413" y="6524625"/>
            <a:ext cx="636587" cy="260350"/>
          </a:xfrm>
        </p:spPr>
        <p:txBody>
          <a:bodyPr/>
          <a:lstStyle/>
          <a:p>
            <a:fld id="{E051B811-7931-45C7-864A-D7606915200E}" type="slidenum">
              <a:rPr lang="de-DE"/>
              <a:pPr/>
              <a:t>2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2609" y="1333254"/>
            <a:ext cx="4307287" cy="925335"/>
          </a:xfrm>
        </p:spPr>
        <p:txBody>
          <a:bodyPr/>
          <a:lstStyle/>
          <a:p>
            <a:r>
              <a:rPr lang="de-DE" dirty="0" smtClean="0"/>
              <a:t>Erkenntnistheorie: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57725" y="2246013"/>
            <a:ext cx="4562211" cy="4351339"/>
          </a:xfrm>
        </p:spPr>
        <p:txBody>
          <a:bodyPr/>
          <a:lstStyle/>
          <a:p>
            <a:r>
              <a:rPr lang="de-DE" sz="2000" dirty="0"/>
              <a:t>„Ich weiß, </a:t>
            </a:r>
            <a:r>
              <a:rPr lang="de-DE" sz="2000" dirty="0" smtClean="0"/>
              <a:t>dass ich </a:t>
            </a:r>
            <a:r>
              <a:rPr lang="de-DE" sz="2000" dirty="0"/>
              <a:t>nichts </a:t>
            </a:r>
            <a:r>
              <a:rPr lang="de-DE" sz="2000" dirty="0" smtClean="0"/>
              <a:t>weiß.“</a:t>
            </a:r>
          </a:p>
          <a:p>
            <a:pPr algn="r"/>
            <a:r>
              <a:rPr lang="de-DE" sz="2000" dirty="0" smtClean="0"/>
              <a:t>Sokrates</a:t>
            </a:r>
            <a:endParaRPr 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34C8-01CB-41A7-B8E2-7F9D753A876C}" type="slidenum">
              <a:rPr lang="de-DE" smtClean="0"/>
              <a:t>3</a:t>
            </a:fld>
            <a:endParaRPr lang="de-DE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6849188" y="1377509"/>
            <a:ext cx="4091263" cy="4184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377" rtl="0" eaLnBrk="1" latinLnBrk="0" hangingPunct="1">
              <a:lnSpc>
                <a:spcPts val="2933"/>
              </a:lnSpc>
              <a:spcBef>
                <a:spcPct val="0"/>
              </a:spcBef>
              <a:buNone/>
              <a:defRPr sz="2667" b="1" kern="1200">
                <a:solidFill>
                  <a:srgbClr val="009BD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de-DE" dirty="0" smtClean="0"/>
              <a:t>Internettheorie:</a:t>
            </a:r>
            <a:endParaRPr lang="de-DE" dirty="0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6849188" y="2258589"/>
            <a:ext cx="4562211" cy="19675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377" rtl="0" eaLnBrk="1" latinLnBrk="0" hangingPunct="1">
              <a:lnSpc>
                <a:spcPts val="2533"/>
              </a:lnSpc>
              <a:spcBef>
                <a:spcPts val="0"/>
              </a:spcBef>
              <a:buFontTx/>
              <a:buNone/>
              <a:defRPr sz="2133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80472" indent="-243411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733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17533" indent="-237061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733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07508" indent="-279393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733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263619" indent="-24976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733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de-DE" sz="2000" dirty="0" smtClean="0"/>
              <a:t>Das gesamte Wissen der Welt.</a:t>
            </a:r>
          </a:p>
          <a:p>
            <a:pPr algn="r" fontAlgn="auto">
              <a:spcAft>
                <a:spcPts val="0"/>
              </a:spcAft>
            </a:pPr>
            <a:r>
              <a:rPr lang="de-DE" sz="2000" dirty="0" smtClean="0"/>
              <a:t>Google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63390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5752" y="548680"/>
            <a:ext cx="8280920" cy="760656"/>
          </a:xfrm>
        </p:spPr>
        <p:txBody>
          <a:bodyPr/>
          <a:lstStyle/>
          <a:p>
            <a:r>
              <a:rPr lang="de-DE" dirty="0" smtClean="0"/>
              <a:t>Kommunikationsleitbild Bibel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25752" y="1309336"/>
            <a:ext cx="8503920" cy="4789712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000" dirty="0" smtClean="0"/>
              <a:t>40 </a:t>
            </a:r>
            <a:r>
              <a:rPr lang="de-DE" sz="2000" dirty="0"/>
              <a:t>(einfache) Gleichnisse und Bilder in den Reden Jesu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000" dirty="0"/>
              <a:t>Paulus: „Ich bin allen alles geworden, damit ich auf alle Weise etliche rette.“ (1. Korinther 9,22)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000" dirty="0"/>
              <a:t>das meistgelesene Buch </a:t>
            </a:r>
            <a:r>
              <a:rPr lang="de-DE" sz="2000" dirty="0" smtClean="0"/>
              <a:t>der Welt.</a:t>
            </a:r>
            <a:endParaRPr lang="de-DE" sz="2000" dirty="0"/>
          </a:p>
        </p:txBody>
      </p:sp>
      <p:pic>
        <p:nvPicPr>
          <p:cNvPr id="5" name="Grafik 4" descr="800px-Gutenberg_Bible,_New_York_Public_Library,_USA__Pic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7422" y="3143249"/>
            <a:ext cx="4583421" cy="3053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1730457" y="816321"/>
            <a:ext cx="8667780" cy="804410"/>
          </a:xfrm>
        </p:spPr>
        <p:txBody>
          <a:bodyPr>
            <a:normAutofit/>
          </a:bodyPr>
          <a:lstStyle/>
          <a:p>
            <a:pPr algn="l"/>
            <a:r>
              <a:rPr lang="de-DE" dirty="0" smtClean="0"/>
              <a:t>Kommunikationsmarkt/ Kommunikationsmacht</a:t>
            </a:r>
            <a:endParaRPr lang="de-DE" dirty="0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1555413" y="6524625"/>
            <a:ext cx="636587" cy="260350"/>
          </a:xfrm>
        </p:spPr>
        <p:txBody>
          <a:bodyPr/>
          <a:lstStyle/>
          <a:p>
            <a:fld id="{3C34D277-9AFB-4585-B0A0-AB5FDC7DB106}" type="slidenum">
              <a:rPr lang="de-DE"/>
              <a:pPr/>
              <a:t>5</a:t>
            </a:fld>
            <a:endParaRPr lang="de-DE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809720" y="1571613"/>
            <a:ext cx="3571900" cy="16004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pPr algn="l"/>
            <a:r>
              <a:rPr lang="de-DE" sz="2000" b="0" dirty="0"/>
              <a:t>Kommunikations-Revolution </a:t>
            </a:r>
            <a:br>
              <a:rPr lang="de-DE" sz="2000" b="0" dirty="0"/>
            </a:br>
            <a:r>
              <a:rPr lang="de-DE" sz="2000" b="0" dirty="0"/>
              <a:t>des 19. Jahrhunderts:</a:t>
            </a:r>
          </a:p>
          <a:p>
            <a:pPr algn="l"/>
            <a:r>
              <a:rPr lang="de-DE" sz="2000" b="0" dirty="0"/>
              <a:t>Trennung von Ort und Zeit in der direkten Kommunikation</a:t>
            </a:r>
          </a:p>
          <a:p>
            <a:pPr algn="l"/>
            <a:endParaRPr lang="de-DE" sz="1800" b="0" dirty="0"/>
          </a:p>
        </p:txBody>
      </p:sp>
      <p:sp>
        <p:nvSpPr>
          <p:cNvPr id="289797" name="Text Box 5"/>
          <p:cNvSpPr txBox="1">
            <a:spLocks noChangeArrowheads="1"/>
          </p:cNvSpPr>
          <p:nvPr/>
        </p:nvSpPr>
        <p:spPr bwMode="auto">
          <a:xfrm>
            <a:off x="4024298" y="2856084"/>
            <a:ext cx="5214974" cy="190821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de-DE" sz="2000" b="0" dirty="0"/>
              <a:t>Kommunikations-Revolution </a:t>
            </a:r>
            <a:br>
              <a:rPr lang="de-DE" sz="2000" b="0" dirty="0"/>
            </a:br>
            <a:r>
              <a:rPr lang="de-DE" sz="2000" b="0" dirty="0"/>
              <a:t>des 20. Jahrhunderts:</a:t>
            </a:r>
          </a:p>
          <a:p>
            <a:pPr algn="l"/>
            <a:r>
              <a:rPr lang="de-DE" sz="2000" b="0" dirty="0"/>
              <a:t>Information ist die (Medien)Ware, </a:t>
            </a:r>
            <a:br>
              <a:rPr lang="de-DE" sz="2000" b="0" dirty="0"/>
            </a:br>
            <a:r>
              <a:rPr lang="de-DE" sz="2000" b="0" dirty="0"/>
              <a:t>Kommunikation der Markt.</a:t>
            </a:r>
          </a:p>
          <a:p>
            <a:pPr algn="l"/>
            <a:r>
              <a:rPr lang="de-DE" sz="2000" b="0" dirty="0"/>
              <a:t>„Informationsmacht schlägt Geldmacht.“</a:t>
            </a:r>
          </a:p>
          <a:p>
            <a:pPr algn="l"/>
            <a:endParaRPr lang="de-DE" sz="1800" b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667372" y="4572008"/>
            <a:ext cx="4714908" cy="1631216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de-DE" sz="2000" b="0" dirty="0"/>
              <a:t>Kommunikations-Revolution </a:t>
            </a:r>
            <a:br>
              <a:rPr lang="de-DE" sz="2000" b="0" dirty="0"/>
            </a:br>
            <a:r>
              <a:rPr lang="de-DE" sz="2000" b="0" dirty="0"/>
              <a:t>des 21. Jahrhunderts:</a:t>
            </a:r>
          </a:p>
          <a:p>
            <a:pPr algn="l"/>
            <a:r>
              <a:rPr lang="de-DE" sz="2000" b="0" dirty="0"/>
              <a:t>Aufmerksamkeit ist die (Medien)Ware, </a:t>
            </a:r>
            <a:br>
              <a:rPr lang="de-DE" sz="2000" b="0" dirty="0"/>
            </a:br>
            <a:r>
              <a:rPr lang="de-DE" sz="2000" b="0" dirty="0"/>
              <a:t>Kanäle zerfließen</a:t>
            </a:r>
          </a:p>
          <a:p>
            <a:pPr algn="l"/>
            <a:r>
              <a:rPr lang="de-DE" sz="2000" b="0" dirty="0"/>
              <a:t>„Nutzermacht schlägt Anbietermacht.“ </a:t>
            </a:r>
            <a:endParaRPr lang="de-DE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89797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5480" y="467103"/>
            <a:ext cx="11383115" cy="585633"/>
          </a:xfrm>
        </p:spPr>
        <p:txBody>
          <a:bodyPr/>
          <a:lstStyle/>
          <a:p>
            <a:r>
              <a:rPr lang="de-DE" dirty="0" smtClean="0"/>
              <a:t>Kommunikationsnetzwerk</a:t>
            </a:r>
            <a:endParaRPr lang="de-DE" dirty="0"/>
          </a:p>
        </p:txBody>
      </p:sp>
      <p:pic>
        <p:nvPicPr>
          <p:cNvPr id="6" name="Inhaltsplatzhalter 5" descr="vernetzung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359696" y="1380200"/>
            <a:ext cx="6408712" cy="4790171"/>
          </a:xfr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1555413" y="6524625"/>
            <a:ext cx="636587" cy="260350"/>
          </a:xfrm>
        </p:spPr>
        <p:txBody>
          <a:bodyPr/>
          <a:lstStyle/>
          <a:p>
            <a:fld id="{148F1702-5EFB-474D-848A-38E6B7651AEA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5752" y="384001"/>
            <a:ext cx="10049932" cy="925335"/>
          </a:xfrm>
        </p:spPr>
        <p:txBody>
          <a:bodyPr/>
          <a:lstStyle/>
          <a:p>
            <a:r>
              <a:rPr lang="de-DE" dirty="0" smtClean="0"/>
              <a:t>Kommunikationsleitbild </a:t>
            </a:r>
            <a:r>
              <a:rPr lang="de-DE" dirty="0" err="1" smtClean="0"/>
              <a:t>Facebook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25752" y="1785926"/>
            <a:ext cx="8503920" cy="4313122"/>
          </a:xfrm>
        </p:spPr>
        <p:txBody>
          <a:bodyPr>
            <a:normAutofit/>
          </a:bodyPr>
          <a:lstStyle/>
          <a:p>
            <a:r>
              <a:rPr lang="de-DE" sz="2000" dirty="0"/>
              <a:t>2004 gegründet, größtes soziales </a:t>
            </a:r>
            <a:r>
              <a:rPr lang="de-DE" sz="2000" dirty="0" smtClean="0"/>
              <a:t>Netzwerk,</a:t>
            </a:r>
            <a:endParaRPr lang="de-DE" sz="2000" dirty="0"/>
          </a:p>
          <a:p>
            <a:r>
              <a:rPr lang="de-DE" sz="2000" dirty="0"/>
              <a:t>Facebook gehört nach unterschiedlichen Statistiken zu den </a:t>
            </a:r>
            <a:r>
              <a:rPr lang="de-DE" sz="2000" dirty="0" smtClean="0"/>
              <a:t>zehn </a:t>
            </a:r>
            <a:r>
              <a:rPr lang="de-DE" sz="2000" dirty="0"/>
              <a:t>am häufigsten besuchten Websites der Welt, in Deutschland liegt es </a:t>
            </a:r>
            <a:r>
              <a:rPr lang="de-DE" sz="2000" dirty="0" smtClean="0"/>
              <a:t>aber nicht mehr unter den Top Ten.</a:t>
            </a:r>
            <a:endParaRPr lang="de-DE" sz="2000" dirty="0"/>
          </a:p>
          <a:p>
            <a:endParaRPr lang="de-DE" sz="2000" dirty="0" smtClean="0"/>
          </a:p>
          <a:p>
            <a:r>
              <a:rPr lang="de-DE" sz="2000" dirty="0" smtClean="0"/>
              <a:t>Börsenwert </a:t>
            </a:r>
            <a:r>
              <a:rPr lang="de-DE" sz="2000" dirty="0"/>
              <a:t>2015: </a:t>
            </a:r>
            <a:r>
              <a:rPr lang="de-DE" sz="2000" dirty="0" smtClean="0"/>
              <a:t>776,22 </a:t>
            </a:r>
            <a:r>
              <a:rPr lang="de-DE" sz="2000" dirty="0"/>
              <a:t>Milliarden Dollar </a:t>
            </a:r>
            <a:br>
              <a:rPr lang="de-DE" sz="2000" dirty="0"/>
            </a:br>
            <a:r>
              <a:rPr lang="de-DE" sz="2000" dirty="0"/>
              <a:t>(Daimler: </a:t>
            </a:r>
            <a:r>
              <a:rPr lang="de-DE" sz="2000" dirty="0" smtClean="0"/>
              <a:t>99,42 </a:t>
            </a:r>
            <a:r>
              <a:rPr lang="de-DE" sz="2000" dirty="0"/>
              <a:t>Milliarden Euro)</a:t>
            </a:r>
          </a:p>
          <a:p>
            <a:r>
              <a:rPr lang="de-DE" sz="2000" dirty="0"/>
              <a:t>Umsatz </a:t>
            </a:r>
            <a:r>
              <a:rPr lang="de-DE" sz="2000" dirty="0" smtClean="0"/>
              <a:t>2022: 110 </a:t>
            </a:r>
            <a:r>
              <a:rPr lang="de-DE" sz="2000" dirty="0"/>
              <a:t>Milliarden Dollar</a:t>
            </a:r>
          </a:p>
        </p:txBody>
      </p:sp>
      <p:pic>
        <p:nvPicPr>
          <p:cNvPr id="6" name="Grafik 5" descr="is32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3322" y="3357562"/>
            <a:ext cx="2916936" cy="2877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1738282" y="1149822"/>
            <a:ext cx="82296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/>
              <a:t>Massenmedien in Deutschland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idx="1"/>
          </p:nvPr>
        </p:nvSpPr>
        <p:spPr>
          <a:xfrm>
            <a:off x="1754188" y="2932114"/>
            <a:ext cx="8229600" cy="2873375"/>
          </a:xfrm>
        </p:spPr>
        <p:txBody>
          <a:bodyPr/>
          <a:lstStyle/>
          <a:p>
            <a:r>
              <a:rPr lang="de-DE" sz="2000" dirty="0"/>
              <a:t>BILD Deutschland: 1,2 Mio. verkaufte Auflage;</a:t>
            </a:r>
          </a:p>
          <a:p>
            <a:r>
              <a:rPr lang="de-DE" sz="2000" dirty="0"/>
              <a:t>Tageszeitungen: 12,28 Millionen; (tägliche Nutzung ca. 20 min)</a:t>
            </a:r>
          </a:p>
          <a:p>
            <a:r>
              <a:rPr lang="de-DE" sz="2000" dirty="0"/>
              <a:t>Anzeigenzeitungen Deutschland: 14 Mio. Druckauflage;</a:t>
            </a:r>
          </a:p>
          <a:p>
            <a:r>
              <a:rPr lang="de-DE" sz="2000" dirty="0"/>
              <a:t>durchschnittlicher täglicher Radio/ TV-Konsum: 8 h, </a:t>
            </a:r>
            <a:br>
              <a:rPr lang="de-DE" sz="2000" dirty="0"/>
            </a:br>
            <a:r>
              <a:rPr lang="de-DE" sz="2000" dirty="0"/>
              <a:t>Tendenz  steigend;</a:t>
            </a:r>
          </a:p>
          <a:p>
            <a:r>
              <a:rPr lang="de-DE" sz="2000" dirty="0"/>
              <a:t>Internet: 94 Prozent sind online, </a:t>
            </a:r>
            <a:br>
              <a:rPr lang="de-DE" sz="2000" dirty="0"/>
            </a:br>
            <a:r>
              <a:rPr lang="de-DE" sz="2000" dirty="0"/>
              <a:t>Nutzung im Durchschnitt 196 min täglich</a:t>
            </a:r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1555413" y="6524625"/>
            <a:ext cx="636587" cy="260350"/>
          </a:xfrm>
        </p:spPr>
        <p:txBody>
          <a:bodyPr/>
          <a:lstStyle/>
          <a:p>
            <a:fld id="{C272EBAF-76D1-482D-AE60-CD678FF01873}" type="slidenum">
              <a:rPr lang="de-DE"/>
              <a:pPr/>
              <a:t>8</a:t>
            </a:fld>
            <a:endParaRPr lang="de-DE" dirty="0"/>
          </a:p>
        </p:txBody>
      </p:sp>
      <p:sp>
        <p:nvSpPr>
          <p:cNvPr id="330756" name="Text Box 4"/>
          <p:cNvSpPr txBox="1">
            <a:spLocks noChangeArrowheads="1"/>
          </p:cNvSpPr>
          <p:nvPr/>
        </p:nvSpPr>
        <p:spPr bwMode="auto">
          <a:xfrm>
            <a:off x="1866928" y="1928802"/>
            <a:ext cx="82296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l">
              <a:spcBef>
                <a:spcPct val="25000"/>
              </a:spcBef>
            </a:pPr>
            <a:r>
              <a:rPr lang="de-DE" sz="2200" dirty="0">
                <a:solidFill>
                  <a:schemeClr val="tx2"/>
                </a:solidFill>
              </a:rPr>
              <a:t>Die öffentliche Meinung ist die Königin der Welt. </a:t>
            </a:r>
            <a:br>
              <a:rPr lang="de-DE" sz="2200" dirty="0">
                <a:solidFill>
                  <a:schemeClr val="tx2"/>
                </a:solidFill>
              </a:rPr>
            </a:br>
            <a:r>
              <a:rPr lang="de-DE" sz="2000" b="0" dirty="0">
                <a:solidFill>
                  <a:schemeClr val="tx2"/>
                </a:solidFill>
              </a:rPr>
              <a:t>(französisches Sprichwort)</a:t>
            </a:r>
            <a:r>
              <a:rPr lang="de-DE" sz="2200" dirty="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61" name="Rectangle 5"/>
          <p:cNvSpPr>
            <a:spLocks noGrp="1" noChangeAspect="1" noChangeArrowheads="1"/>
          </p:cNvSpPr>
          <p:nvPr>
            <p:ph type="title"/>
          </p:nvPr>
        </p:nvSpPr>
        <p:spPr>
          <a:xfrm>
            <a:off x="479376" y="400182"/>
            <a:ext cx="11396308" cy="909154"/>
          </a:xfrm>
        </p:spPr>
        <p:txBody>
          <a:bodyPr/>
          <a:lstStyle/>
          <a:p>
            <a:r>
              <a:rPr lang="de-DE" sz="2800" b="0" dirty="0" err="1" smtClean="0"/>
              <a:t>Fake</a:t>
            </a:r>
            <a:r>
              <a:rPr lang="de-DE" sz="2800" b="0" dirty="0" smtClean="0"/>
              <a:t> </a:t>
            </a:r>
            <a:r>
              <a:rPr lang="de-DE" sz="2800" b="0" dirty="0" err="1" smtClean="0"/>
              <a:t>or</a:t>
            </a:r>
            <a:r>
              <a:rPr lang="de-DE" sz="2800" b="0" dirty="0" smtClean="0"/>
              <a:t> Fact? </a:t>
            </a:r>
            <a:endParaRPr lang="de-DE" dirty="0"/>
          </a:p>
        </p:txBody>
      </p:sp>
      <p:pic>
        <p:nvPicPr>
          <p:cNvPr id="301060" name="Picture 4" descr="photocasenrcxuvdw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711623" y="1058348"/>
            <a:ext cx="7416825" cy="5081101"/>
          </a:xfrm>
          <a:noFill/>
          <a:ln/>
        </p:spPr>
      </p:pic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0" y="6564313"/>
            <a:ext cx="7269163" cy="184150"/>
          </a:xfrm>
        </p:spPr>
        <p:txBody>
          <a:bodyPr/>
          <a:lstStyle/>
          <a:p>
            <a:r>
              <a:rPr lang="de-DE"/>
              <a:t>Diakonisches Werk Evangelischer Kirchen in Mitteldeutschland e.V.</a:t>
            </a:r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11555413" y="6524625"/>
            <a:ext cx="636587" cy="260350"/>
          </a:xfrm>
        </p:spPr>
        <p:txBody>
          <a:bodyPr/>
          <a:lstStyle/>
          <a:p>
            <a:fld id="{C9CDF4A9-E9C6-4458-896B-C5D0AA3D28B0}" type="slidenum">
              <a:rPr lang="de-DE"/>
              <a:pPr/>
              <a:t>9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 DiakonieMitteld 16zu9_FINAL">
  <a:themeElements>
    <a:clrScheme name="Diakonie">
      <a:dk1>
        <a:srgbClr val="000000"/>
      </a:dk1>
      <a:lt1>
        <a:srgbClr val="FFFFFF"/>
      </a:lt1>
      <a:dk2>
        <a:srgbClr val="009BDC"/>
      </a:dk2>
      <a:lt2>
        <a:srgbClr val="E7E6E6"/>
      </a:lt2>
      <a:accent1>
        <a:srgbClr val="33B2E9"/>
      </a:accent1>
      <a:accent2>
        <a:srgbClr val="66C5EE"/>
      </a:accent2>
      <a:accent3>
        <a:srgbClr val="99D8F4"/>
      </a:accent3>
      <a:accent4>
        <a:srgbClr val="2E2672"/>
      </a:accent4>
      <a:accent5>
        <a:srgbClr val="462672"/>
      </a:accent5>
      <a:accent6>
        <a:srgbClr val="6E2272"/>
      </a:accent6>
      <a:hlink>
        <a:srgbClr val="69357C"/>
      </a:hlink>
      <a:folHlink>
        <a:srgbClr val="914987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Diakonie 16zu9.potx" id="{F506D1A0-C051-4196-AD34-2AFB28EF9047}" vid="{F9BCA4A6-59BE-4273-99A7-F50CFE9935F8}"/>
    </a:ext>
  </a:extLst>
</a:theme>
</file>

<file path=ppt/theme/theme2.xml><?xml version="1.0" encoding="utf-8"?>
<a:theme xmlns:a="http://schemas.openxmlformats.org/drawingml/2006/main" name="4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Diakonie 16zu9.potx" id="{F506D1A0-C051-4196-AD34-2AFB28EF9047}" vid="{D9C8612F-D915-46CA-8B20-E152F1E94490}"/>
    </a:ext>
  </a:ext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PPT-Vorlage_Diakonie_Mitteld</Template>
  <TotalTime>0</TotalTime>
  <Words>435</Words>
  <Application>Microsoft Office PowerPoint</Application>
  <PresentationFormat>Breitbild</PresentationFormat>
  <Paragraphs>86</Paragraphs>
  <Slides>13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Master DiakonieMitteld 16zu9_FINAL</vt:lpstr>
      <vt:lpstr>4_Benutzerdefiniertes Design</vt:lpstr>
      <vt:lpstr>Jetzt auch noch Kompetenz? – Umgang mit Fake-News in den neuen Medien</vt:lpstr>
      <vt:lpstr>Kommunikation ist Wissen</vt:lpstr>
      <vt:lpstr>Erkenntnistheorie:</vt:lpstr>
      <vt:lpstr>Kommunikationsleitbild Bibel</vt:lpstr>
      <vt:lpstr>Kommunikationsmarkt/ Kommunikationsmacht</vt:lpstr>
      <vt:lpstr>Kommunikationsnetzwerk</vt:lpstr>
      <vt:lpstr>Kommunikationsleitbild Facebook</vt:lpstr>
      <vt:lpstr>Massenmedien in Deutschland</vt:lpstr>
      <vt:lpstr>Fake or Fact? </vt:lpstr>
      <vt:lpstr>PowerPoint-Präsentation</vt:lpstr>
      <vt:lpstr>Was schafft Aufmerksamkeit?</vt:lpstr>
      <vt:lpstr>Was schafft Vertrauen?</vt:lpstr>
      <vt:lpstr>Fake or Fact? </vt:lpstr>
    </vt:vector>
  </TitlesOfParts>
  <Company>EKM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Weigmann</dc:creator>
  <cp:lastModifiedBy>Weigmann, Frieder</cp:lastModifiedBy>
  <cp:revision>58</cp:revision>
  <dcterms:created xsi:type="dcterms:W3CDTF">2007-01-25T11:45:57Z</dcterms:created>
  <dcterms:modified xsi:type="dcterms:W3CDTF">2023-09-29T09:47:23Z</dcterms:modified>
</cp:coreProperties>
</file>